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77"/>
  </p:normalViewPr>
  <p:slideViewPr>
    <p:cSldViewPr snapToGrid="0" snapToObjects="1">
      <p:cViewPr varScale="1">
        <p:scale>
          <a:sx n="42" d="100"/>
          <a:sy n="42" d="100"/>
        </p:scale>
        <p:origin x="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3958-FBD8-1541-AEFA-A23880D71174}" type="datetimeFigureOut">
              <a:rPr lang="es-ES_tradnl" smtClean="0"/>
              <a:t>18/12/2017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D9BA-3437-0145-A1FA-D5751D6A27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7564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3958-FBD8-1541-AEFA-A23880D71174}" type="datetimeFigureOut">
              <a:rPr lang="es-ES_tradnl" smtClean="0"/>
              <a:t>18/12/2017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D9BA-3437-0145-A1FA-D5751D6A27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504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3958-FBD8-1541-AEFA-A23880D71174}" type="datetimeFigureOut">
              <a:rPr lang="es-ES_tradnl" smtClean="0"/>
              <a:t>18/12/2017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D9BA-3437-0145-A1FA-D5751D6A27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949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3958-FBD8-1541-AEFA-A23880D71174}" type="datetimeFigureOut">
              <a:rPr lang="es-ES_tradnl" smtClean="0"/>
              <a:t>18/12/2017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D9BA-3437-0145-A1FA-D5751D6A27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153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3958-FBD8-1541-AEFA-A23880D71174}" type="datetimeFigureOut">
              <a:rPr lang="es-ES_tradnl" smtClean="0"/>
              <a:t>18/12/2017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D9BA-3437-0145-A1FA-D5751D6A27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789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3958-FBD8-1541-AEFA-A23880D71174}" type="datetimeFigureOut">
              <a:rPr lang="es-ES_tradnl" smtClean="0"/>
              <a:t>18/12/2017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D9BA-3437-0145-A1FA-D5751D6A27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4589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3958-FBD8-1541-AEFA-A23880D71174}" type="datetimeFigureOut">
              <a:rPr lang="es-ES_tradnl" smtClean="0"/>
              <a:t>18/12/2017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D9BA-3437-0145-A1FA-D5751D6A27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065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3958-FBD8-1541-AEFA-A23880D71174}" type="datetimeFigureOut">
              <a:rPr lang="es-ES_tradnl" smtClean="0"/>
              <a:t>18/12/2017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D9BA-3437-0145-A1FA-D5751D6A27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110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3958-FBD8-1541-AEFA-A23880D71174}" type="datetimeFigureOut">
              <a:rPr lang="es-ES_tradnl" smtClean="0"/>
              <a:t>18/12/2017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D9BA-3437-0145-A1FA-D5751D6A27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788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3958-FBD8-1541-AEFA-A23880D71174}" type="datetimeFigureOut">
              <a:rPr lang="es-ES_tradnl" smtClean="0"/>
              <a:t>18/12/2017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D9BA-3437-0145-A1FA-D5751D6A27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827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3958-FBD8-1541-AEFA-A23880D71174}" type="datetimeFigureOut">
              <a:rPr lang="es-ES_tradnl" smtClean="0"/>
              <a:t>18/12/2017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D9BA-3437-0145-A1FA-D5751D6A27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018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73958-FBD8-1541-AEFA-A23880D71174}" type="datetimeFigureOut">
              <a:rPr lang="es-ES_tradnl" smtClean="0"/>
              <a:t>18/12/2017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4D9BA-3437-0145-A1FA-D5751D6A27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409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94" y="323444"/>
            <a:ext cx="11621105" cy="658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24657"/>
              </p:ext>
            </p:extLst>
          </p:nvPr>
        </p:nvGraphicFramePr>
        <p:xfrm>
          <a:off x="53932" y="585880"/>
          <a:ext cx="12150540" cy="645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8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7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69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46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98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741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39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491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690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5905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49076">
                <a:tc>
                  <a:txBody>
                    <a:bodyPr/>
                    <a:lstStyle/>
                    <a:p>
                      <a:pPr algn="ctr"/>
                      <a:endParaRPr lang="es-PR" sz="800" b="1" noProof="0" dirty="0">
                        <a:latin typeface="Arboria-Bold ☞" charset="0"/>
                        <a:ea typeface="Arboria-Bold ☞" charset="0"/>
                        <a:cs typeface="Arboria-Bold ☞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1" dirty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DIC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100" b="1" dirty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ENE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100" b="1" dirty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FEB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100" b="1" dirty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MAR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100" b="1" dirty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ABR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100" b="1" dirty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MAY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100" b="1" dirty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JUN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648">
                <a:tc>
                  <a:txBody>
                    <a:bodyPr/>
                    <a:lstStyle/>
                    <a:p>
                      <a:pPr algn="ctr"/>
                      <a:endParaRPr lang="es-ES_tradnl" sz="800" b="1" dirty="0">
                        <a:latin typeface="Arboria-Bold ☞" charset="0"/>
                        <a:ea typeface="Arboria-Bold ☞" charset="0"/>
                        <a:cs typeface="Arboria-Bold ☞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sz="1100" b="1" dirty="0">
                        <a:solidFill>
                          <a:srgbClr val="0A6B7A"/>
                        </a:solidFill>
                        <a:latin typeface="Arboria-Bold ☞" charset="0"/>
                        <a:ea typeface="Arboria-Bold ☞" charset="0"/>
                        <a:cs typeface="Arboria-Bold ☞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800" b="1" dirty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Semanas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800" b="1" kern="1200" noProof="0" dirty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Descripción de Tareas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800" b="1" kern="1200" dirty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Semanas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R" sz="800" b="1" noProof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Descripción de Tareas</a:t>
                      </a:r>
                      <a:endParaRPr lang="es-PR" sz="2800" b="1" noProof="0">
                        <a:solidFill>
                          <a:srgbClr val="0A6B7A"/>
                        </a:solidFill>
                        <a:latin typeface="Arboria-Bold ☞" charset="0"/>
                        <a:ea typeface="Arboria-Bold ☞" charset="0"/>
                        <a:cs typeface="Arboria-Bold ☞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800" b="1" kern="1200" noProof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Semanas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R" sz="800" b="1" noProof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Descripción de Tareas</a:t>
                      </a:r>
                      <a:endParaRPr lang="es-PR" sz="1400" b="1" noProof="0">
                        <a:solidFill>
                          <a:srgbClr val="0A6B7A"/>
                        </a:solidFill>
                        <a:latin typeface="Arboria-Bold ☞" charset="0"/>
                        <a:ea typeface="Arboria-Bold ☞" charset="0"/>
                        <a:cs typeface="Arboria-Bold ☞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800" b="1" kern="1200" noProof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Semanas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R" sz="800" b="1" noProof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Descripción de Tareas</a:t>
                      </a:r>
                      <a:endParaRPr lang="es-PR" sz="1400" b="1" noProof="0">
                        <a:solidFill>
                          <a:srgbClr val="0A6B7A"/>
                        </a:solidFill>
                        <a:latin typeface="Arboria-Bold ☞" charset="0"/>
                        <a:ea typeface="Arboria-Bold ☞" charset="0"/>
                        <a:cs typeface="Arboria-Bold ☞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800" b="1" noProof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Semanas</a:t>
                      </a:r>
                      <a:endParaRPr lang="es-PR" sz="1000" b="1" noProof="0">
                        <a:solidFill>
                          <a:srgbClr val="0A6B7A"/>
                        </a:solidFill>
                        <a:latin typeface="Arboria-Bold ☞" charset="0"/>
                        <a:ea typeface="Arboria-Bold ☞" charset="0"/>
                        <a:cs typeface="Arboria-Bold ☞" charset="0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R" sz="800" b="1" noProof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Descripción de Tareas</a:t>
                      </a:r>
                      <a:endParaRPr lang="es-PR" sz="1400" b="1" noProof="0">
                        <a:solidFill>
                          <a:srgbClr val="0A6B7A"/>
                        </a:solidFill>
                        <a:latin typeface="Arboria-Bold ☞" charset="0"/>
                        <a:ea typeface="Arboria-Bold ☞" charset="0"/>
                        <a:cs typeface="Arboria-Bold ☞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800" b="1" kern="1200" noProof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Semanas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R" sz="800" b="1" noProof="0" dirty="0">
                          <a:solidFill>
                            <a:srgbClr val="0A6B7A"/>
                          </a:solidFill>
                          <a:latin typeface="Arboria-Bold ☞" charset="0"/>
                          <a:ea typeface="Arboria-Bold ☞" charset="0"/>
                          <a:cs typeface="Arboria-Bold ☞" charset="0"/>
                        </a:rPr>
                        <a:t>Descripción de Tareas</a:t>
                      </a:r>
                      <a:endParaRPr lang="es-PR" sz="1400" b="1" noProof="0" dirty="0">
                        <a:solidFill>
                          <a:srgbClr val="0A6B7A"/>
                        </a:solidFill>
                        <a:latin typeface="Arboria-Bold ☞" charset="0"/>
                        <a:ea typeface="Arboria-Bold ☞" charset="0"/>
                        <a:cs typeface="Arboria-Bold ☞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48">
                <a:tc rowSpan="4">
                  <a:txBody>
                    <a:bodyPr/>
                    <a:lstStyle/>
                    <a:p>
                      <a:pPr algn="ctr"/>
                      <a:r>
                        <a:rPr lang="es-ES_tradnl" sz="1000" dirty="0"/>
                        <a:t>MAESTRO 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s-ES_tradnl" sz="800" dirty="0"/>
                        <a:t>Selección del Tema y Planteamiento de la Pregunta Guía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9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/>
                        <a:t>Orientación al grupo completo y apoyo al trabajo en grupo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Orientación al grupo completo y apoyo al trabajo en grupo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/>
                        <a:t>Retroalimentación del Proyecto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424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Retroalimentación a los grupos sobre el progreso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/>
                        <a:t>Coordinación de exhibición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/>
                        <a:t>Lecciones aprendidas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929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Orientación a la clase sobre PBL y orientación al grupo completo</a:t>
                      </a:r>
                      <a:endParaRPr lang="es-ES_tradnl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Apoyo al trabajo en grupo y retroalimentación al grupo completo sobre lo observado </a:t>
                      </a:r>
                      <a:endParaRPr lang="es-ES_tradnl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Apoyo al trabajo en grupo y retroalimentación al grupo completo sobre lo observado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Apoyo al trabajo en grupo </a:t>
                      </a:r>
                      <a:endParaRPr lang="es-ES_tradnl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/>
                        <a:t>Apoyo en la exhibición de los productos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979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Formación de equipos y orientación sobre primeros pasos y definición del producto final</a:t>
                      </a:r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Orientación en grupo y delinear parámetros del producto final y discusión de rubricas</a:t>
                      </a:r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12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486">
                <a:tc rowSpan="4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ESTUDIANTES</a:t>
                      </a:r>
                      <a:endParaRPr lang="es-ES_tradnl" sz="1000" dirty="0"/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En la casa: Investigación de las primeras tareas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En la casa: Investigación de las primeras tareas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/>
                        <a:t>En la casa: revisión producto final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/>
                        <a:t>Retroalimentación del proyecto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8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En la casa: Investigación de las primeras tareas</a:t>
                      </a:r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Discusión en grupo de tareas </a:t>
                      </a:r>
                      <a:endParaRPr lang="es-ES_tradnl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Colaboración en grupo,  ajustes basado en la retroalimentación</a:t>
                      </a:r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Trabajar en la organización de la Presentación</a:t>
                      </a:r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845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Discusión en grupo de primeras tareas y trabajar en calendario de planificación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Colaboración en grupo sobre  la investigación y entrevistas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Colaboración en grupo,  ajustes basado en la retroalimentación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/>
                        <a:t>Presentación del Producto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3091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Formación de equipos, distribución de roles y discusión de primeras tareas</a:t>
                      </a:r>
                      <a:endParaRPr lang="es-ES_tradnl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/>
                        <a:t>Entrega de la panificación del proyecto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/>
                        <a:t>Preparación preliminar del producto final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Preparación del producto final</a:t>
                      </a:r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Respuesta colectiva a la pregunta inicial</a:t>
                      </a:r>
                      <a:endParaRPr lang="es-ES_tradnl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6D5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15090">
                <a:tc rowSpan="4"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solidFill>
                            <a:schemeClr val="bg1"/>
                          </a:solidFill>
                        </a:rPr>
                        <a:t>OTROS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/>
                        <a:t>Desarrollo profesional a maestros sobre Elementos esenciales de un proyecto PBL contenido de los proyectos seleccionados</a:t>
                      </a:r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/>
                        <a:t>Desarrollo profesional sobre retroalimentación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/>
                        <a:t>Retroalimentación del Proyecto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3091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/>
                        <a:t>Desarrollo profesional a maestros- orientación general y expectativas del proyecto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2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/>
                        <a:t>Lecciones aprendidas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439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800" dirty="0"/>
                        <a:t>Desarrollo</a:t>
                      </a:r>
                      <a:r>
                        <a:rPr lang="es-ES_tradnl" sz="1400" dirty="0"/>
                        <a:t> </a:t>
                      </a:r>
                      <a:r>
                        <a:rPr lang="es-ES_tradnl" sz="800" dirty="0"/>
                        <a:t>profesional al maestro sobre producto final y rubrica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/>
                        <a:t>Asistencia al evento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3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22257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 dirty="0"/>
                    </a:p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0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4</a:t>
                      </a:r>
                      <a:endParaRPr lang="es-ES_tradnl" sz="1400" b="0" i="0" u="none" strike="noStrike" dirty="0">
                        <a:effectLst/>
                        <a:latin typeface="Arial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61BB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-41461" y="-16863"/>
            <a:ext cx="12233460" cy="579143"/>
          </a:xfrm>
          <a:prstGeom prst="rect">
            <a:avLst/>
          </a:prstGeom>
          <a:solidFill>
            <a:srgbClr val="55C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35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97553" y="20928"/>
            <a:ext cx="8345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boria-Bold ☞" charset="0"/>
                <a:ea typeface="Arboria-Bold ☞" charset="0"/>
                <a:cs typeface="Arboria-Bold ☞" charset="0"/>
              </a:rPr>
              <a:t>PLANTILLA PARA EL MANEJO DEL PROYECTO (</a:t>
            </a:r>
            <a:r>
              <a:rPr lang="en-US" sz="2000" b="1" dirty="0" err="1">
                <a:solidFill>
                  <a:schemeClr val="bg1"/>
                </a:solidFill>
                <a:latin typeface="Arboria-Bold ☞" charset="0"/>
                <a:ea typeface="Arboria-Bold ☞" charset="0"/>
                <a:cs typeface="Arboria-Bold ☞" charset="0"/>
              </a:rPr>
              <a:t>ejemplo</a:t>
            </a:r>
            <a:r>
              <a:rPr lang="en-US" sz="2000" b="1" dirty="0">
                <a:solidFill>
                  <a:schemeClr val="bg1"/>
                </a:solidFill>
                <a:latin typeface="Arboria-Bold ☞" charset="0"/>
                <a:ea typeface="Arboria-Bold ☞" charset="0"/>
                <a:cs typeface="Arboria-Bold ☞" charset="0"/>
              </a:rPr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50" b="29177"/>
          <a:stretch/>
        </p:blipFill>
        <p:spPr>
          <a:xfrm>
            <a:off x="3149289" y="235670"/>
            <a:ext cx="5497113" cy="3175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9" t="28470" r="28964" b="24996"/>
          <a:stretch/>
        </p:blipFill>
        <p:spPr>
          <a:xfrm>
            <a:off x="211169" y="-71948"/>
            <a:ext cx="2558280" cy="7369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27103" y="698477"/>
            <a:ext cx="6676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_tradnl" sz="1200" b="1" dirty="0">
              <a:solidFill>
                <a:srgbClr val="0A6B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247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404</Words>
  <Application>Microsoft Office PowerPoint</Application>
  <PresentationFormat>Widescreen</PresentationFormat>
  <Paragraphs>133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Arboria-Bold ☞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Mayra Robles Muñiz</cp:lastModifiedBy>
  <cp:revision>18</cp:revision>
  <dcterms:created xsi:type="dcterms:W3CDTF">2017-12-07T21:29:15Z</dcterms:created>
  <dcterms:modified xsi:type="dcterms:W3CDTF">2017-12-19T02:42:25Z</dcterms:modified>
</cp:coreProperties>
</file>